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5" d="100"/>
          <a:sy n="95" d="100"/>
        </p:scale>
        <p:origin x="-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37"/>
            <a:ext cx="12191999" cy="4505325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rot="5400000">
            <a:off x="8858776" y="381699"/>
            <a:ext cx="2390862" cy="1627465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03338" y="197171"/>
            <a:ext cx="3187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 smtClean="0"/>
              <a:t>INVITATION</a:t>
            </a:r>
            <a:endParaRPr lang="en-ZA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74" y="562578"/>
            <a:ext cx="1627466" cy="677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66363" y="2013358"/>
            <a:ext cx="6774111" cy="2630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YOU ARE CORDIALLY INVITED TO OUR SARWA COP RIGHT OF WAY TRAINING SESSION ON 13-14 SEPTEMBER 2017.</a:t>
            </a:r>
          </a:p>
          <a:p>
            <a:pPr algn="ctr"/>
            <a:endParaRPr lang="en-ZA" sz="1600" dirty="0" smtClean="0">
              <a:solidFill>
                <a:schemeClr val="bg1"/>
              </a:solidFill>
            </a:endParaRPr>
          </a:p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EACH COMMUNITY OF PRACTICE WILL HAVE A DEDICATED ROOM WITH A LINE-UP INCLUDING EXTREMELY INTERESTING PRESENTATIONS AND CASE STUDIES. VERY WELL KNOWN LOCAL AS WELL AS INTERNATIONAL SPEAKERS WILL SHARE THEIR KNOWLEDGE ON RIGHT OF WAY RELATING TO THE SOUTH AFRICAN ENVIRONMENT.</a:t>
            </a:r>
          </a:p>
          <a:p>
            <a:pPr algn="ctr"/>
            <a:endParaRPr lang="en-ZA" sz="1600" dirty="0" smtClean="0">
              <a:solidFill>
                <a:schemeClr val="bg1"/>
              </a:solidFill>
            </a:endParaRPr>
          </a:p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(NOT TO BE MISSED) </a:t>
            </a:r>
          </a:p>
        </p:txBody>
      </p:sp>
    </p:spTree>
    <p:extLst>
      <p:ext uri="{BB962C8B-B14F-4D97-AF65-F5344CB8AC3E}">
        <p14:creationId xmlns:p14="http://schemas.microsoft.com/office/powerpoint/2010/main" val="35140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37"/>
            <a:ext cx="12191999" cy="521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38" y="201546"/>
            <a:ext cx="784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/>
              <a:t>INFO ON  PROPOSED SPEAKERS</a:t>
            </a:r>
            <a:endParaRPr lang="en-ZA" sz="4000" dirty="0"/>
          </a:p>
        </p:txBody>
      </p:sp>
      <p:sp>
        <p:nvSpPr>
          <p:cNvPr id="8" name="Rectangle 7"/>
          <p:cNvSpPr/>
          <p:nvPr/>
        </p:nvSpPr>
        <p:spPr>
          <a:xfrm>
            <a:off x="880844" y="1775539"/>
            <a:ext cx="10830187" cy="432998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smtClean="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 rot="5400000">
            <a:off x="8858776" y="381699"/>
            <a:ext cx="2390862" cy="1627465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74" y="562578"/>
            <a:ext cx="1627466" cy="677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9675" y="2313414"/>
            <a:ext cx="10020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Speakers include:- 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The panel chairman of the 1</a:t>
            </a:r>
            <a:r>
              <a:rPr lang="en-ZA" baseline="30000" dirty="0" smtClean="0">
                <a:solidFill>
                  <a:schemeClr val="bg1"/>
                </a:solidFill>
              </a:rPr>
              <a:t>st</a:t>
            </a:r>
            <a:r>
              <a:rPr lang="en-ZA" dirty="0" smtClean="0">
                <a:solidFill>
                  <a:schemeClr val="bg1"/>
                </a:solidFill>
              </a:rPr>
              <a:t> world congress on infrastructure 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Individuals pivotal in NERSA requirement alignment with mSCOA and CIDMS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The authors of the Cities Infrastructure and Delivery </a:t>
            </a:r>
            <a:r>
              <a:rPr lang="en-ZA" dirty="0">
                <a:solidFill>
                  <a:schemeClr val="bg1"/>
                </a:solidFill>
              </a:rPr>
              <a:t>M</a:t>
            </a:r>
            <a:r>
              <a:rPr lang="en-ZA" dirty="0" smtClean="0">
                <a:solidFill>
                  <a:schemeClr val="bg1"/>
                </a:solidFill>
              </a:rPr>
              <a:t>anagement system funded by National Treasury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L</a:t>
            </a:r>
            <a:r>
              <a:rPr lang="en-ZA" dirty="0" smtClean="0">
                <a:solidFill>
                  <a:schemeClr val="bg1"/>
                </a:solidFill>
              </a:rPr>
              <a:t>and specialists from private and public sector indicating how you account for land associated with your infrastructure in Asset registers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37"/>
            <a:ext cx="12191999" cy="5110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38" y="197171"/>
            <a:ext cx="5352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 smtClean="0"/>
              <a:t>PROGRAM </a:t>
            </a:r>
            <a:r>
              <a:rPr lang="en-ZA" sz="4400" dirty="0" smtClean="0"/>
              <a:t>– DAY 1</a:t>
            </a:r>
            <a:endParaRPr lang="en-ZA" sz="4400" dirty="0"/>
          </a:p>
        </p:txBody>
      </p:sp>
      <p:sp>
        <p:nvSpPr>
          <p:cNvPr id="8" name="Rectangle 7"/>
          <p:cNvSpPr/>
          <p:nvPr/>
        </p:nvSpPr>
        <p:spPr>
          <a:xfrm>
            <a:off x="880844" y="1994614"/>
            <a:ext cx="10830187" cy="398673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39614"/>
              </p:ext>
            </p:extLst>
          </p:nvPr>
        </p:nvGraphicFramePr>
        <p:xfrm>
          <a:off x="2850205" y="2243848"/>
          <a:ext cx="6390270" cy="35494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37660"/>
                <a:gridCol w="4852610"/>
              </a:tblGrid>
              <a:tr h="27764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r>
                        <a:rPr lang="en-ZA" sz="1100" b="1" u="none" strike="noStrike" dirty="0" smtClean="0">
                          <a:effectLst/>
                        </a:rPr>
                        <a:t>DAY 1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Conference Venue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</a:tr>
              <a:tr h="27764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All</a:t>
                      </a:r>
                      <a:r>
                        <a:rPr lang="en-ZA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members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</a:tr>
              <a:tr h="27764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ALL COP’S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8:15 - 8:45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Registration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8:45 - 9:00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Opening /</a:t>
                      </a:r>
                      <a:r>
                        <a:rPr lang="en-ZA" sz="1100" u="none" strike="noStrike" baseline="0" dirty="0" smtClean="0">
                          <a:effectLst/>
                        </a:rPr>
                        <a:t> Welcome / Purpose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9:00 - 10:00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Overview of Asset Management</a:t>
                      </a:r>
                      <a:r>
                        <a:rPr lang="en-ZA" sz="1100" u="none" strike="noStrike" baseline="0" dirty="0" smtClean="0">
                          <a:effectLst/>
                        </a:rPr>
                        <a:t> (Erina Otto)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10:00 - </a:t>
                      </a:r>
                      <a:r>
                        <a:rPr lang="en-ZA" sz="1100" u="none" strike="noStrike" dirty="0" smtClean="0">
                          <a:effectLst/>
                        </a:rPr>
                        <a:t>11:00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Valuers</a:t>
                      </a:r>
                      <a:r>
                        <a:rPr lang="en-ZA" sz="1100" u="none" strike="noStrike" baseline="0" dirty="0" smtClean="0">
                          <a:effectLst/>
                        </a:rPr>
                        <a:t> Overview (Lourens Nel)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>
                          <a:effectLst/>
                        </a:rPr>
                        <a:t>11:00 - 11:30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Tea</a:t>
                      </a:r>
                      <a:r>
                        <a:rPr lang="en-ZA" sz="1100" b="1" u="none" strike="noStrike" baseline="0" dirty="0" smtClean="0">
                          <a:effectLst/>
                        </a:rPr>
                        <a:t> break</a:t>
                      </a:r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11:30 - 13:00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ndalus" panose="02020603050405020304" pitchFamily="18" charset="-78"/>
                        </a:rPr>
                        <a:t>IFC Performance Standards (Kentridge Makhanya)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>
                          <a:effectLst/>
                        </a:rPr>
                        <a:t>13:00 - 14:00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r>
                        <a:rPr lang="en-ZA" sz="1100" b="1" u="none" strike="noStrike" dirty="0" smtClean="0">
                          <a:effectLst/>
                        </a:rPr>
                        <a:t>Lunch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</a:tr>
              <a:tr h="2776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14:00 - 15:00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Reality Modelling of the Built Environment using latest Survey and Spatial Tools (Brett Forbes)</a:t>
                      </a:r>
                      <a:endParaRPr lang="en-ZA" sz="11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/>
                </a:tc>
              </a:tr>
              <a:tr h="43420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15:00 - 16:00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Overview</a:t>
                      </a:r>
                      <a:r>
                        <a:rPr lang="en-ZA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on </a:t>
                      </a:r>
                      <a:r>
                        <a:rPr lang="en-ZA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Negotiation (Daan</a:t>
                      </a:r>
                      <a:r>
                        <a:rPr lang="en-ZA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Mostert)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 rot="5400000">
            <a:off x="8858776" y="381699"/>
            <a:ext cx="2390862" cy="1627465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74" y="562578"/>
            <a:ext cx="1627466" cy="6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37"/>
            <a:ext cx="12191999" cy="5110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38" y="197171"/>
            <a:ext cx="5352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 smtClean="0"/>
              <a:t>PROGRAM </a:t>
            </a:r>
            <a:r>
              <a:rPr lang="en-ZA" sz="4400" dirty="0" smtClean="0"/>
              <a:t>– DAY 2</a:t>
            </a:r>
            <a:endParaRPr lang="en-ZA" sz="4400" dirty="0"/>
          </a:p>
        </p:txBody>
      </p:sp>
      <p:sp>
        <p:nvSpPr>
          <p:cNvPr id="8" name="Rectangle 7"/>
          <p:cNvSpPr/>
          <p:nvPr/>
        </p:nvSpPr>
        <p:spPr>
          <a:xfrm>
            <a:off x="0" y="1994614"/>
            <a:ext cx="12191999" cy="398673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6711"/>
              </p:ext>
            </p:extLst>
          </p:nvPr>
        </p:nvGraphicFramePr>
        <p:xfrm>
          <a:off x="1402129" y="2293579"/>
          <a:ext cx="4911122" cy="353741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9952"/>
                <a:gridCol w="3831170"/>
              </a:tblGrid>
              <a:tr h="2356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r>
                        <a:rPr lang="en-ZA" sz="1100" b="1" u="none" strike="noStrike" dirty="0" smtClean="0">
                          <a:effectLst/>
                        </a:rPr>
                        <a:t>DAY 2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Venue </a:t>
                      </a:r>
                      <a:r>
                        <a:rPr lang="en-ZA" sz="1100" b="1" u="none" strike="noStrike" dirty="0" smtClean="0">
                          <a:effectLst/>
                        </a:rPr>
                        <a:t>1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3780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20-30 seater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4973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ASSET MANAGEMENT </a:t>
                      </a:r>
                      <a:r>
                        <a:rPr lang="en-ZA" sz="1100" b="1" u="none" strike="noStrike" dirty="0" smtClean="0">
                          <a:effectLst/>
                        </a:rPr>
                        <a:t>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8963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8:30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9:00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Registration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36096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9:00 – 10:00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u="none" strike="noStrike" dirty="0" smtClean="0">
                          <a:effectLst/>
                        </a:rPr>
                        <a:t>Tools and techniques to improved Right of Way Asset Management (Louis </a:t>
                      </a:r>
                      <a:r>
                        <a:rPr lang="en-ZA" sz="1100" u="none" strike="noStrike" dirty="0" err="1" smtClean="0">
                          <a:effectLst/>
                        </a:rPr>
                        <a:t>Boshoff</a:t>
                      </a:r>
                      <a:r>
                        <a:rPr lang="en-ZA" sz="1100" u="none" strike="noStrike" dirty="0" smtClean="0">
                          <a:effectLst/>
                        </a:rPr>
                        <a:t>)</a:t>
                      </a:r>
                    </a:p>
                  </a:txBody>
                  <a:tcPr marL="7117" marR="7117" marT="7117" marB="0" anchor="b"/>
                </a:tc>
              </a:tr>
              <a:tr h="28963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10:00 – 11:00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Right of way &amp; NERSA alignment (</a:t>
                      </a:r>
                      <a:r>
                        <a:rPr lang="en-ZA" sz="1100" u="none" strike="noStrike" dirty="0" err="1" smtClean="0">
                          <a:effectLst/>
                        </a:rPr>
                        <a:t>Rofhiwa</a:t>
                      </a:r>
                      <a:r>
                        <a:rPr lang="en-ZA" sz="1100" u="none" strike="noStrike" dirty="0" smtClean="0">
                          <a:effectLst/>
                        </a:rPr>
                        <a:t> </a:t>
                      </a:r>
                      <a:r>
                        <a:rPr lang="en-ZA" sz="1100" u="none" strike="noStrike" dirty="0" err="1" smtClean="0">
                          <a:effectLst/>
                        </a:rPr>
                        <a:t>Khaukhni</a:t>
                      </a:r>
                      <a:r>
                        <a:rPr lang="en-ZA" sz="1100" u="none" strike="noStrike" dirty="0" smtClean="0">
                          <a:effectLst/>
                        </a:rPr>
                        <a:t>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28963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11:00 </a:t>
                      </a:r>
                      <a:r>
                        <a:rPr lang="en-ZA" sz="1100" b="1" u="none" strike="noStrike" kern="1200" dirty="0">
                          <a:effectLst/>
                        </a:rPr>
                        <a:t>- </a:t>
                      </a:r>
                      <a:r>
                        <a:rPr lang="en-ZA" sz="1100" b="1" u="none" strike="noStrike" kern="1200" dirty="0" smtClean="0">
                          <a:effectLst/>
                        </a:rPr>
                        <a:t>11:30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Tea break</a:t>
                      </a:r>
                      <a:r>
                        <a:rPr lang="en-ZA" sz="1100" b="1" u="none" strike="noStrike" kern="1200" dirty="0">
                          <a:effectLst/>
                        </a:rPr>
                        <a:t> 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28963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effectLst/>
                        </a:rPr>
                        <a:t>11:30 </a:t>
                      </a:r>
                      <a:r>
                        <a:rPr lang="en-ZA" sz="1100" u="none" strike="noStrike" kern="1200" dirty="0">
                          <a:effectLst/>
                        </a:rPr>
                        <a:t>- </a:t>
                      </a:r>
                      <a:r>
                        <a:rPr lang="en-ZA" sz="1100" u="none" strike="noStrike" kern="1200" dirty="0" smtClean="0">
                          <a:effectLst/>
                        </a:rPr>
                        <a:t>13:00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effectLst/>
                        </a:rPr>
                        <a:t>The impact of town</a:t>
                      </a:r>
                      <a:r>
                        <a:rPr lang="en-ZA" sz="1100" u="none" strike="noStrike" kern="1200" baseline="0" dirty="0" smtClean="0">
                          <a:effectLst/>
                        </a:rPr>
                        <a:t> planning on right of way (Werner </a:t>
                      </a:r>
                      <a:r>
                        <a:rPr lang="en-ZA" sz="1100" u="none" strike="noStrike" kern="1200" baseline="0" dirty="0" err="1" smtClean="0">
                          <a:effectLst/>
                        </a:rPr>
                        <a:t>Fourie</a:t>
                      </a:r>
                      <a:r>
                        <a:rPr lang="en-ZA" sz="1100" u="none" strike="noStrike" kern="1200" baseline="0" dirty="0" smtClean="0">
                          <a:effectLst/>
                        </a:rPr>
                        <a:t>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43837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smtClean="0">
                          <a:effectLst/>
                        </a:rPr>
                        <a:t>13:00 </a:t>
                      </a:r>
                      <a:r>
                        <a:rPr lang="en-ZA" sz="1100" b="1" u="none" strike="noStrike" dirty="0">
                          <a:effectLst/>
                        </a:rPr>
                        <a:t>- </a:t>
                      </a:r>
                      <a:r>
                        <a:rPr lang="en-ZA" sz="1100" b="1" u="none" strike="noStrike" dirty="0" smtClean="0">
                          <a:effectLst/>
                        </a:rPr>
                        <a:t>14:00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Lunch</a:t>
                      </a:r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34618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14:00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15:00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Tips</a:t>
                      </a:r>
                      <a:r>
                        <a:rPr lang="en-ZA" sz="1100" u="none" strike="noStrike" baseline="0" dirty="0" smtClean="0">
                          <a:effectLst/>
                        </a:rPr>
                        <a:t> on asset audits (case study) </a:t>
                      </a:r>
                      <a:r>
                        <a:rPr lang="en-ZA" sz="1100" u="none" strike="noStrike" dirty="0" smtClean="0">
                          <a:effectLst/>
                        </a:rPr>
                        <a:t>(</a:t>
                      </a:r>
                      <a:r>
                        <a:rPr lang="en-ZA" sz="1100" u="none" strike="noStrike" dirty="0" err="1" smtClean="0">
                          <a:effectLst/>
                        </a:rPr>
                        <a:t>Rofhiwa</a:t>
                      </a:r>
                      <a:r>
                        <a:rPr lang="en-ZA" sz="1100" u="none" strike="noStrike" dirty="0" smtClean="0">
                          <a:effectLst/>
                        </a:rPr>
                        <a:t> </a:t>
                      </a:r>
                      <a:r>
                        <a:rPr lang="en-ZA" sz="1100" u="none" strike="noStrike" dirty="0" err="1" smtClean="0">
                          <a:effectLst/>
                        </a:rPr>
                        <a:t>Khaukhni</a:t>
                      </a:r>
                      <a:r>
                        <a:rPr lang="en-ZA" sz="1100" u="none" strike="noStrike" dirty="0" smtClean="0">
                          <a:effectLst/>
                        </a:rPr>
                        <a:t>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45743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15:00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16:00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u="none" strike="noStrike" dirty="0" smtClean="0">
                          <a:effectLst/>
                        </a:rPr>
                        <a:t>Wrap up – software demo’s by various firms and draw</a:t>
                      </a:r>
                      <a:r>
                        <a:rPr lang="en-ZA" sz="1100" u="none" strike="noStrike" baseline="0" dirty="0" smtClean="0">
                          <a:effectLst/>
                        </a:rPr>
                        <a:t> for the grand prize!!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28680"/>
              </p:ext>
            </p:extLst>
          </p:nvPr>
        </p:nvGraphicFramePr>
        <p:xfrm>
          <a:off x="6556580" y="2293579"/>
          <a:ext cx="4911122" cy="355274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9952"/>
                <a:gridCol w="3831170"/>
              </a:tblGrid>
              <a:tr h="2356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r>
                        <a:rPr lang="en-ZA" sz="1100" b="1" u="none" strike="noStrike" dirty="0" smtClean="0">
                          <a:effectLst/>
                        </a:rPr>
                        <a:t>DAY 2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Venue </a:t>
                      </a:r>
                      <a:r>
                        <a:rPr lang="en-ZA" sz="1100" b="1" u="none" strike="noStrike" dirty="0" smtClean="0">
                          <a:effectLst/>
                        </a:rPr>
                        <a:t>2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3780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20-30 seater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4973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VALUATION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8963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8:30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9:00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Registration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42905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9:00 – 10:00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Servitudes and effect on Market </a:t>
                      </a:r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 (Adele Locker)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8963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10:00 – 11:00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Study </a:t>
                      </a:r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(Adele Locker)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8963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11:00 </a:t>
                      </a:r>
                      <a:r>
                        <a:rPr lang="en-ZA" sz="1100" b="1" u="none" strike="noStrike" kern="1200" dirty="0">
                          <a:effectLst/>
                        </a:rPr>
                        <a:t>- </a:t>
                      </a:r>
                      <a:r>
                        <a:rPr lang="en-ZA" sz="1100" b="1" u="none" strike="noStrike" kern="1200" dirty="0" smtClean="0">
                          <a:effectLst/>
                        </a:rPr>
                        <a:t>11:30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Tea break</a:t>
                      </a:r>
                      <a:r>
                        <a:rPr lang="en-ZA" sz="1100" b="1" u="none" strike="noStrike" kern="1200" dirty="0">
                          <a:effectLst/>
                        </a:rPr>
                        <a:t> 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28963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effectLst/>
                        </a:rPr>
                        <a:t>11:30 </a:t>
                      </a:r>
                      <a:r>
                        <a:rPr lang="en-ZA" sz="1100" u="none" strike="noStrike" kern="1200" dirty="0">
                          <a:effectLst/>
                        </a:rPr>
                        <a:t>- </a:t>
                      </a:r>
                      <a:r>
                        <a:rPr lang="en-ZA" sz="1100" u="none" strike="noStrike" kern="1200" dirty="0" smtClean="0">
                          <a:effectLst/>
                        </a:rPr>
                        <a:t>13:00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effectLst/>
                        </a:rPr>
                        <a:t>Strip Valuation – Case Study (Lourens Nel)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43837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smtClean="0">
                          <a:effectLst/>
                        </a:rPr>
                        <a:t>13:00 </a:t>
                      </a:r>
                      <a:r>
                        <a:rPr lang="en-ZA" sz="1100" b="1" u="none" strike="noStrike" dirty="0">
                          <a:effectLst/>
                        </a:rPr>
                        <a:t>- </a:t>
                      </a:r>
                      <a:r>
                        <a:rPr lang="en-ZA" sz="1100" b="1" u="none" strike="noStrike" dirty="0" smtClean="0">
                          <a:effectLst/>
                        </a:rPr>
                        <a:t>14:00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Lunch</a:t>
                      </a:r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34618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14:00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15:00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Unusual servitudes – Case study (Adele Locker)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45743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15:00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16:00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u="none" strike="noStrike" dirty="0" smtClean="0">
                          <a:effectLst/>
                        </a:rPr>
                        <a:t>Wrap up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 rot="5400000">
            <a:off x="8858776" y="381699"/>
            <a:ext cx="2390862" cy="1627465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74" y="562578"/>
            <a:ext cx="1627466" cy="6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37"/>
            <a:ext cx="12191999" cy="5110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38" y="197171"/>
            <a:ext cx="5352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 smtClean="0"/>
              <a:t>PROGRAM </a:t>
            </a:r>
            <a:r>
              <a:rPr lang="en-ZA" sz="4400" dirty="0" smtClean="0"/>
              <a:t>– DAY 2</a:t>
            </a:r>
            <a:endParaRPr lang="en-ZA" sz="4400" dirty="0"/>
          </a:p>
        </p:txBody>
      </p:sp>
      <p:sp>
        <p:nvSpPr>
          <p:cNvPr id="8" name="Rectangle 7"/>
          <p:cNvSpPr/>
          <p:nvPr/>
        </p:nvSpPr>
        <p:spPr>
          <a:xfrm>
            <a:off x="1" y="1994614"/>
            <a:ext cx="12191998" cy="398673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22388"/>
              </p:ext>
            </p:extLst>
          </p:nvPr>
        </p:nvGraphicFramePr>
        <p:xfrm>
          <a:off x="144182" y="2197768"/>
          <a:ext cx="4055088" cy="38363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9952"/>
                <a:gridCol w="2975136"/>
              </a:tblGrid>
              <a:tr h="24173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r>
                        <a:rPr lang="en-ZA" sz="1100" b="1" u="none" strike="noStrike" dirty="0" smtClean="0">
                          <a:effectLst/>
                        </a:rPr>
                        <a:t>DAY 2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Venue </a:t>
                      </a:r>
                      <a:r>
                        <a:rPr lang="en-ZA" sz="1100" b="1" u="none" strike="noStrike" dirty="0" smtClean="0">
                          <a:effectLst/>
                        </a:rPr>
                        <a:t>3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439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20-30 seater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5621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ENVIRONMENTAL AND RELOCATIONS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9715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8:30 - 9:00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Registration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5232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9:00 – 10:00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u="none" strike="noStrike" dirty="0" smtClean="0">
                          <a:effectLst/>
                        </a:rPr>
                        <a:t>Community unrest and protest against construction projects (</a:t>
                      </a:r>
                      <a:r>
                        <a:rPr lang="en-ZA" sz="1100" u="none" strike="noStrike" dirty="0" err="1" smtClean="0">
                          <a:effectLst/>
                        </a:rPr>
                        <a:t>Tshinnane</a:t>
                      </a:r>
                      <a:r>
                        <a:rPr lang="en-ZA" sz="1100" u="none" strike="noStrike" dirty="0" smtClean="0">
                          <a:effectLst/>
                        </a:rPr>
                        <a:t> </a:t>
                      </a:r>
                      <a:r>
                        <a:rPr lang="en-ZA" sz="1100" u="none" strike="noStrike" dirty="0" err="1" smtClean="0">
                          <a:effectLst/>
                        </a:rPr>
                        <a:t>Mutshatshi</a:t>
                      </a:r>
                      <a:r>
                        <a:rPr lang="en-ZA" sz="1100" u="none" strike="noStrike" dirty="0" smtClean="0">
                          <a:effectLst/>
                        </a:rPr>
                        <a:t>)</a:t>
                      </a:r>
                    </a:p>
                  </a:txBody>
                  <a:tcPr marL="7117" marR="7117" marT="7117" marB="0" anchor="b"/>
                </a:tc>
              </a:tr>
              <a:tr h="35128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10:00 – 11:00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with EIA Reports, Packaging and Scope (Mahlatse </a:t>
                      </a:r>
                      <a:r>
                        <a:rPr lang="en-US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Shubane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2971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11:00 </a:t>
                      </a:r>
                      <a:r>
                        <a:rPr lang="en-ZA" sz="1100" b="1" u="none" strike="noStrike" kern="1200" dirty="0">
                          <a:effectLst/>
                        </a:rPr>
                        <a:t>- </a:t>
                      </a:r>
                      <a:r>
                        <a:rPr lang="en-ZA" sz="1100" b="1" u="none" strike="noStrike" kern="1200" dirty="0" smtClean="0">
                          <a:effectLst/>
                        </a:rPr>
                        <a:t>11:30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Tea break</a:t>
                      </a:r>
                      <a:r>
                        <a:rPr lang="en-ZA" sz="1100" b="1" u="none" strike="noStrike" kern="1200" dirty="0">
                          <a:effectLst/>
                        </a:rPr>
                        <a:t> 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35128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effectLst/>
                        </a:rPr>
                        <a:t>11:30 </a:t>
                      </a:r>
                      <a:r>
                        <a:rPr lang="en-ZA" sz="1100" u="none" strike="noStrike" kern="1200" dirty="0">
                          <a:effectLst/>
                        </a:rPr>
                        <a:t>- </a:t>
                      </a:r>
                      <a:r>
                        <a:rPr lang="en-ZA" sz="1100" u="none" strike="noStrike" kern="1200" dirty="0" smtClean="0">
                          <a:effectLst/>
                        </a:rPr>
                        <a:t>13:00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Opportunities and Threats in Consulting Industry (Bharat </a:t>
                      </a:r>
                      <a:r>
                        <a:rPr lang="en-US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Gordhan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44976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smtClean="0">
                          <a:effectLst/>
                        </a:rPr>
                        <a:t>13:00 </a:t>
                      </a:r>
                      <a:r>
                        <a:rPr lang="en-ZA" sz="1100" b="1" u="none" strike="noStrike" dirty="0">
                          <a:effectLst/>
                        </a:rPr>
                        <a:t>- </a:t>
                      </a:r>
                      <a:r>
                        <a:rPr lang="en-ZA" sz="1100" b="1" u="none" strike="noStrike" dirty="0" smtClean="0">
                          <a:effectLst/>
                        </a:rPr>
                        <a:t>14:00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Lunch</a:t>
                      </a:r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35517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14:00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15:00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ndalus" panose="02020603050405020304" pitchFamily="18" charset="-78"/>
                        </a:rPr>
                        <a:t>Resettlement Process in Land Acquisition 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ndalus" panose="02020603050405020304" pitchFamily="18" charset="-78"/>
                        </a:rPr>
                        <a:t>Karien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ndalus" panose="02020603050405020304" pitchFamily="18" charset="-78"/>
                        </a:rPr>
                        <a:t>Lotter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ndalus" panose="02020603050405020304" pitchFamily="18" charset="-78"/>
                        </a:rPr>
                        <a:t>)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46930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15:00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16:00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u="none" strike="noStrike" dirty="0" smtClean="0">
                          <a:effectLst/>
                        </a:rPr>
                        <a:t>Wrap up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97740"/>
              </p:ext>
            </p:extLst>
          </p:nvPr>
        </p:nvGraphicFramePr>
        <p:xfrm>
          <a:off x="4680335" y="2197161"/>
          <a:ext cx="3513102" cy="378419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98692"/>
                <a:gridCol w="2414410"/>
              </a:tblGrid>
              <a:tr h="22275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r>
                        <a:rPr lang="en-ZA" sz="1100" b="1" u="none" strike="noStrike" dirty="0" smtClean="0">
                          <a:effectLst/>
                        </a:rPr>
                        <a:t>DAY 2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Venue </a:t>
                      </a:r>
                      <a:r>
                        <a:rPr lang="en-ZA" sz="1100" b="1" u="none" strike="noStrike" dirty="0" smtClean="0">
                          <a:effectLst/>
                        </a:rPr>
                        <a:t>4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2483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20-30 seater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3610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SURVEYING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7383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8:30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9:00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Registration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49115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9:00 – 10:00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Survey Landscape within various Utilities (Sanjeev Hirachund)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32987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10:00 – 11:00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Survey Landscape within various Utilities (Busi Nkosi)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7383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11:00 </a:t>
                      </a:r>
                      <a:r>
                        <a:rPr lang="en-ZA" sz="1100" b="1" u="none" strike="noStrike" kern="1200" dirty="0">
                          <a:effectLst/>
                        </a:rPr>
                        <a:t>- </a:t>
                      </a:r>
                      <a:r>
                        <a:rPr lang="en-ZA" sz="1100" b="1" u="none" strike="noStrike" kern="1200" dirty="0" smtClean="0">
                          <a:effectLst/>
                        </a:rPr>
                        <a:t>11:30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Tea break</a:t>
                      </a:r>
                      <a:r>
                        <a:rPr lang="en-ZA" sz="1100" b="1" u="none" strike="noStrike" kern="1200" dirty="0">
                          <a:effectLst/>
                        </a:rPr>
                        <a:t> 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32939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effectLst/>
                        </a:rPr>
                        <a:t>11:30 </a:t>
                      </a:r>
                      <a:r>
                        <a:rPr lang="en-ZA" sz="1100" u="none" strike="noStrike" kern="1200" dirty="0">
                          <a:effectLst/>
                        </a:rPr>
                        <a:t>- </a:t>
                      </a:r>
                      <a:r>
                        <a:rPr lang="en-ZA" sz="1100" u="none" strike="noStrike" kern="1200" dirty="0" smtClean="0">
                          <a:effectLst/>
                        </a:rPr>
                        <a:t>13:00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Survey Landscape within various Utilities (Sasol)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41446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smtClean="0">
                          <a:effectLst/>
                        </a:rPr>
                        <a:t>13:00 </a:t>
                      </a:r>
                      <a:r>
                        <a:rPr lang="en-ZA" sz="1100" b="1" u="none" strike="noStrike" dirty="0">
                          <a:effectLst/>
                        </a:rPr>
                        <a:t>- </a:t>
                      </a:r>
                      <a:r>
                        <a:rPr lang="en-ZA" sz="1100" b="1" u="none" strike="noStrike" dirty="0" smtClean="0">
                          <a:effectLst/>
                        </a:rPr>
                        <a:t>14:00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Lunch</a:t>
                      </a:r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49067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14:00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15:00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 of Mobile Lidar Data using </a:t>
                      </a:r>
                      <a:r>
                        <a:rPr lang="en-ZA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Terrasolid</a:t>
                      </a:r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Software (</a:t>
                      </a:r>
                      <a:r>
                        <a:rPr lang="en-ZA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Maipfi</a:t>
                      </a:r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Nudzungani</a:t>
                      </a:r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43247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15:00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16:00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Field demo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9820"/>
              </p:ext>
            </p:extLst>
          </p:nvPr>
        </p:nvGraphicFramePr>
        <p:xfrm>
          <a:off x="8461795" y="2242790"/>
          <a:ext cx="3453182" cy="360550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9952"/>
                <a:gridCol w="2373230"/>
              </a:tblGrid>
              <a:tr h="2356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r>
                        <a:rPr lang="en-ZA" sz="1100" b="1" u="none" strike="noStrike" dirty="0" smtClean="0">
                          <a:effectLst/>
                        </a:rPr>
                        <a:t>DAY 2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Venue </a:t>
                      </a:r>
                      <a:r>
                        <a:rPr lang="en-ZA" sz="1100" b="1" u="none" strike="noStrike" dirty="0" smtClean="0">
                          <a:effectLst/>
                        </a:rPr>
                        <a:t>5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3780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20-30 seater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4973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NEGOTIATIONS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ctr"/>
                </a:tc>
              </a:tr>
              <a:tr h="28963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8:30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9:00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Registration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  <a:tr h="42905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9:00 – 10:00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 and Techniques in Negotiating (Daan Mostert)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8963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10:00 – 11:00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PAJA process </a:t>
                      </a:r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(Daan Mostert</a:t>
                      </a:r>
                      <a:r>
                        <a:rPr lang="en-ZA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8963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11:00 </a:t>
                      </a:r>
                      <a:r>
                        <a:rPr lang="en-ZA" sz="1100" b="1" u="none" strike="noStrike" kern="1200" dirty="0">
                          <a:effectLst/>
                        </a:rPr>
                        <a:t>- </a:t>
                      </a:r>
                      <a:r>
                        <a:rPr lang="en-ZA" sz="1100" b="1" u="none" strike="noStrike" kern="1200" dirty="0" smtClean="0">
                          <a:effectLst/>
                        </a:rPr>
                        <a:t>11:30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100" b="1" u="none" strike="noStrike" kern="1200" dirty="0" smtClean="0">
                          <a:effectLst/>
                        </a:rPr>
                        <a:t>Tea break</a:t>
                      </a:r>
                      <a:r>
                        <a:rPr lang="en-ZA" sz="1100" b="1" u="none" strike="noStrike" kern="1200" dirty="0">
                          <a:effectLst/>
                        </a:rPr>
                        <a:t> </a:t>
                      </a:r>
                      <a:endParaRPr lang="en-ZA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28963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effectLst/>
                        </a:rPr>
                        <a:t>11:30 </a:t>
                      </a:r>
                      <a:r>
                        <a:rPr lang="en-ZA" sz="1100" u="none" strike="noStrike" kern="1200" dirty="0">
                          <a:effectLst/>
                        </a:rPr>
                        <a:t>- </a:t>
                      </a:r>
                      <a:r>
                        <a:rPr lang="en-ZA" sz="1100" u="none" strike="noStrike" kern="1200" dirty="0" smtClean="0">
                          <a:effectLst/>
                        </a:rPr>
                        <a:t>13:00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Negotiation Case Study (Daan Mostert)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43837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smtClean="0">
                          <a:effectLst/>
                        </a:rPr>
                        <a:t>13:00 </a:t>
                      </a:r>
                      <a:r>
                        <a:rPr lang="en-ZA" sz="1100" b="1" u="none" strike="noStrike" dirty="0">
                          <a:effectLst/>
                        </a:rPr>
                        <a:t>- </a:t>
                      </a:r>
                      <a:r>
                        <a:rPr lang="en-ZA" sz="1100" b="1" u="none" strike="noStrike" dirty="0" smtClean="0">
                          <a:effectLst/>
                        </a:rPr>
                        <a:t>14:00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Lunch</a:t>
                      </a:r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>
                    <a:solidFill>
                      <a:srgbClr val="00B0F0"/>
                    </a:solidFill>
                  </a:tcPr>
                </a:tc>
              </a:tr>
              <a:tr h="34618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14:00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15:00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</a:t>
                      </a:r>
                      <a:r>
                        <a:rPr lang="en-ZA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compensate (Daan Mostert)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" marR="7117" marT="7117" marB="0" anchor="b"/>
                </a:tc>
              </a:tr>
              <a:tr h="45743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smtClean="0">
                          <a:effectLst/>
                        </a:rPr>
                        <a:t>15:00 </a:t>
                      </a:r>
                      <a:r>
                        <a:rPr lang="en-ZA" sz="1100" u="none" strike="noStrike" dirty="0">
                          <a:effectLst/>
                        </a:rPr>
                        <a:t>- </a:t>
                      </a:r>
                      <a:r>
                        <a:rPr lang="en-ZA" sz="1100" u="none" strike="noStrike" dirty="0" smtClean="0">
                          <a:effectLst/>
                        </a:rPr>
                        <a:t>16:00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u="none" strike="noStrike" dirty="0" smtClean="0">
                          <a:effectLst/>
                        </a:rPr>
                        <a:t>Wrap up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7117" marR="7117" marT="7117" marB="0" anchor="b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 rot="5400000">
            <a:off x="8858776" y="381699"/>
            <a:ext cx="2390862" cy="1627465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74" y="562578"/>
            <a:ext cx="1627466" cy="6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438</TotalTime>
  <Words>619</Words>
  <Application>Microsoft Office PowerPoint</Application>
  <PresentationFormat>Custom</PresentationFormat>
  <Paragraphs>153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Erina Otto</dc:creator>
  <cp:lastModifiedBy>Viresh Singh</cp:lastModifiedBy>
  <cp:revision>24</cp:revision>
  <dcterms:created xsi:type="dcterms:W3CDTF">2017-06-25T13:01:21Z</dcterms:created>
  <dcterms:modified xsi:type="dcterms:W3CDTF">2017-08-08T13:11:13Z</dcterms:modified>
</cp:coreProperties>
</file>